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70" r:id="rId5"/>
    <p:sldId id="258" r:id="rId6"/>
    <p:sldId id="259" r:id="rId7"/>
    <p:sldId id="261" r:id="rId8"/>
    <p:sldId id="292" r:id="rId9"/>
    <p:sldId id="275" r:id="rId10"/>
    <p:sldId id="276" r:id="rId11"/>
    <p:sldId id="263" r:id="rId12"/>
    <p:sldId id="264" r:id="rId13"/>
    <p:sldId id="271" r:id="rId14"/>
    <p:sldId id="268" r:id="rId15"/>
    <p:sldId id="265" r:id="rId16"/>
    <p:sldId id="277" r:id="rId17"/>
    <p:sldId id="287" r:id="rId18"/>
    <p:sldId id="291" r:id="rId19"/>
  </p:sldIdLst>
  <p:sldSz cx="12192000" cy="6858000"/>
  <p:notesSz cx="6858000" cy="9144000"/>
  <p:custDataLst>
    <p:tags r:id="rId2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5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 showGuides="1">
      <p:cViewPr varScale="1">
        <p:scale>
          <a:sx n="104" d="100"/>
          <a:sy n="104" d="100"/>
        </p:scale>
        <p:origin x="96" y="76"/>
      </p:cViewPr>
      <p:guideLst>
        <p:guide orient="horz" pos="2165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3" Type="http://schemas.openxmlformats.org/officeDocument/2006/relationships/tags" Target="tags/tag2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1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9.png"/><Relationship Id="rId3" Type="http://schemas.openxmlformats.org/officeDocument/2006/relationships/tags" Target="../tags/tag1.xml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jpeg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672046" y="1525651"/>
            <a:ext cx="8847908" cy="2085975"/>
          </a:xfrm>
          <a:prstGeom prst="rect">
            <a:avLst/>
          </a:prstGeom>
        </p:spPr>
        <p:txBody>
          <a:bodyPr vert="horz" wrap="square" lIns="114300" tIns="57150" rIns="114300" bIns="57150" rtlCol="0" anchor="b" anchorCtr="0">
            <a:noAutofit/>
          </a:bodyPr>
          <a:lstStyle/>
          <a:p>
            <a:pPr algn="ctr">
              <a:lnSpc>
                <a:spcPct val="115000"/>
              </a:lnSpc>
            </a:pPr>
            <a:r>
              <a:rPr lang="en-US" sz="5400" b="1">
                <a:solidFill>
                  <a:srgbClr val="1E3739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华容道微信小游戏发布</a:t>
            </a:r>
            <a:endParaRPr lang="en-US" sz="5400" b="1">
              <a:solidFill>
                <a:srgbClr val="1E3739">
                  <a:alpha val="100000"/>
                </a:srgb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4695825" y="4702763"/>
            <a:ext cx="2800350" cy="504825"/>
          </a:xfrm>
          <a:prstGeom prst="rect">
            <a:avLst/>
          </a:prstGeom>
        </p:spPr>
        <p:txBody>
          <a:bodyPr vert="horz" wrap="square" lIns="114300" tIns="57150" rIns="114300" bIns="57150" rtlCol="0" anchor="ctr" anchorCtr="0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sz="2025" dirty="0" err="1">
                <a:solidFill>
                  <a:srgbClr val="54878E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汇报人</a:t>
            </a:r>
            <a:r>
              <a:rPr lang="en-US" sz="2025" dirty="0">
                <a:solidFill>
                  <a:srgbClr val="54878E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：</a:t>
            </a:r>
            <a:r>
              <a:rPr lang="zh-CN" altLang="en-US" sz="2025" dirty="0">
                <a:solidFill>
                  <a:srgbClr val="54878E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第二组</a:t>
            </a:r>
            <a:endParaRPr lang="zh-CN" altLang="en-US" sz="2025" dirty="0">
              <a:solidFill>
                <a:srgbClr val="54878E">
                  <a:alpha val="100000"/>
                </a:srgb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4438137" y="5416866"/>
            <a:ext cx="3371850" cy="504825"/>
          </a:xfrm>
          <a:prstGeom prst="rect">
            <a:avLst/>
          </a:prstGeom>
        </p:spPr>
        <p:txBody>
          <a:bodyPr vert="horz" wrap="square" lIns="114300" tIns="57150" rIns="114300" bIns="57150" rtlCol="0" anchor="ctr" anchorCtr="0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sz="2025">
                <a:solidFill>
                  <a:srgbClr val="54878E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2024-08-30</a:t>
            </a:r>
            <a:endParaRPr lang="en-US" sz="2025">
              <a:solidFill>
                <a:srgbClr val="54878E">
                  <a:alpha val="100000"/>
                </a:srgb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069487" y="436217"/>
            <a:ext cx="2051957" cy="1842306"/>
          </a:xfrm>
          <a:prstGeom prst="rect">
            <a:avLst/>
          </a:prstGeom>
        </p:spPr>
        <p:txBody>
          <a:bodyPr vert="horz" wrap="square" lIns="114300" tIns="57150" rIns="114300" bIns="57150" rtlCol="0" anchor="b" anchorCtr="0">
            <a:normAutofit/>
          </a:bodyPr>
          <a:lstStyle/>
          <a:p>
            <a:pPr algn="l">
              <a:lnSpc>
                <a:spcPct val="120000"/>
              </a:lnSpc>
            </a:pPr>
            <a:r>
              <a:rPr lang="en-US" sz="4950" b="1" dirty="0">
                <a:solidFill>
                  <a:srgbClr val="77A1A7">
                    <a:alpha val="100000"/>
                  </a:srgbClr>
                </a:solidFill>
                <a:highlight>
                  <a:srgbClr val="000000">
                    <a:alpha val="0"/>
                  </a:srgbClr>
                </a:highligh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03</a:t>
            </a:r>
            <a:endParaRPr lang="en-US" sz="4950" b="1" dirty="0">
              <a:solidFill>
                <a:srgbClr val="77A1A7">
                  <a:alpha val="100000"/>
                </a:srgbClr>
              </a:solidFill>
              <a:highlight>
                <a:srgbClr val="000000">
                  <a:alpha val="0"/>
                </a:srgbClr>
              </a:highlight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179333" y="2414577"/>
            <a:ext cx="9916132" cy="1798058"/>
          </a:xfrm>
          <a:prstGeom prst="rect">
            <a:avLst/>
          </a:prstGeom>
        </p:spPr>
        <p:txBody>
          <a:bodyPr vert="horz" wrap="square" lIns="114300" tIns="57150" rIns="114300" bIns="57150" rtlCol="0" anchor="t" anchorCtr="0">
            <a:no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sz="4500" b="1" dirty="0">
                <a:solidFill>
                  <a:srgbClr val="1E3739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小程序功能介绍</a:t>
            </a:r>
            <a:endParaRPr lang="en-US" sz="4500" b="1" dirty="0">
              <a:solidFill>
                <a:srgbClr val="1E3739">
                  <a:alpha val="100000"/>
                </a:srgb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5976307" y="436217"/>
            <a:ext cx="3926719" cy="1842306"/>
          </a:xfrm>
          <a:prstGeom prst="rect">
            <a:avLst/>
          </a:prstGeom>
        </p:spPr>
        <p:txBody>
          <a:bodyPr vert="horz" wrap="square" lIns="114300" tIns="57150" rIns="114300" bIns="57150" rtlCol="0" anchor="b" anchorCtr="0">
            <a:normAutofit/>
          </a:bodyPr>
          <a:lstStyle/>
          <a:p>
            <a:pPr algn="r">
              <a:lnSpc>
                <a:spcPct val="120000"/>
              </a:lnSpc>
            </a:pPr>
            <a:r>
              <a:rPr lang="en-US" sz="4950" b="1">
                <a:solidFill>
                  <a:srgbClr val="77A1A7">
                    <a:alpha val="100000"/>
                  </a:srgbClr>
                </a:solidFill>
                <a:highlight>
                  <a:srgbClr val="000000">
                    <a:alpha val="0"/>
                  </a:srgbClr>
                </a:highligh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PART</a:t>
            </a:r>
            <a:endParaRPr lang="en-US" sz="4950" b="1">
              <a:solidFill>
                <a:srgbClr val="77A1A7">
                  <a:alpha val="100000"/>
                </a:srgbClr>
              </a:solidFill>
              <a:highlight>
                <a:srgbClr val="000000">
                  <a:alpha val="0"/>
                </a:srgbClr>
              </a:highlight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54962" y="2034175"/>
            <a:ext cx="6022037" cy="781050"/>
          </a:xfrm>
          <a:prstGeom prst="rect">
            <a:avLst/>
          </a:prstGeom>
        </p:spPr>
        <p:txBody>
          <a:bodyPr vert="horz" wrap="square" lIns="114300" tIns="57150" rIns="114300" bIns="57150" rtlCol="0" anchor="t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1600" dirty="0" err="1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采用古色古香的设计风格</a:t>
            </a:r>
            <a:r>
              <a:rPr lang="en-US" sz="1600" dirty="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</a:t>
            </a:r>
            <a:r>
              <a:rPr lang="zh-CN" altLang="en-US" sz="1600" dirty="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自动播放背景音乐，</a:t>
            </a:r>
            <a:r>
              <a:rPr lang="en-US" sz="1600" dirty="0" err="1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营造氛围</a:t>
            </a:r>
            <a:endParaRPr lang="en-US" sz="1500" dirty="0">
              <a:solidFill>
                <a:schemeClr val="dk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487182" y="1524000"/>
            <a:ext cx="5829300" cy="400050"/>
          </a:xfrm>
          <a:prstGeom prst="rect">
            <a:avLst/>
          </a:prstGeom>
        </p:spPr>
        <p:txBody>
          <a:bodyPr vert="horz" wrap="square" lIns="114300" tIns="57150" rIns="114300" bIns="57150" rtlCol="0" anchor="ctr" anchorCtr="0">
            <a:noAutofit/>
          </a:bodyPr>
          <a:lstStyle/>
          <a:p>
            <a:pPr>
              <a:lnSpc>
                <a:spcPct val="77000"/>
              </a:lnSpc>
            </a:pPr>
            <a:r>
              <a:rPr lang="en-US" sz="2000" b="1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主界面设计</a:t>
            </a:r>
            <a:endParaRPr lang="en-US" sz="2000" b="1">
              <a:solidFill>
                <a:schemeClr val="accent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447291" y="3271727"/>
            <a:ext cx="6705600" cy="1262499"/>
          </a:xfrm>
          <a:prstGeom prst="rect">
            <a:avLst/>
          </a:prstGeom>
        </p:spPr>
        <p:txBody>
          <a:bodyPr vert="horz" wrap="square" lIns="114300" tIns="57150" rIns="114300" bIns="57150" rtlCol="0" anchor="t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zh-CN" altLang="en-US" sz="1600" dirty="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提供数字模式与图片模式两种游戏模式，各包括</a:t>
            </a:r>
            <a:r>
              <a:rPr lang="en-US" altLang="zh-CN" sz="1600" dirty="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3*3</a:t>
            </a:r>
            <a:r>
              <a:rPr lang="zh-CN" altLang="en-US" sz="1600" dirty="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</a:t>
            </a:r>
            <a:r>
              <a:rPr lang="en-US" altLang="zh-CN" sz="1600" dirty="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4*4</a:t>
            </a:r>
            <a:r>
              <a:rPr lang="zh-CN" altLang="en-US" sz="1600" dirty="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</a:t>
            </a:r>
            <a:r>
              <a:rPr lang="en-US" altLang="zh-CN" sz="1600" dirty="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5*5</a:t>
            </a:r>
            <a:r>
              <a:rPr lang="zh-CN" altLang="en-US" sz="1600" dirty="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三种不同网格数的游戏模式，玩家可在主界面自行切换游戏模式，其中图片模式还支持自选图片，可以将自己喜欢的图片放上去进行游戏</a:t>
            </a:r>
            <a:endParaRPr lang="zh-CN" altLang="en-US" sz="1600" dirty="0">
              <a:solidFill>
                <a:schemeClr val="dk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40000"/>
              </a:lnSpc>
            </a:pPr>
            <a:endParaRPr lang="en-US" sz="1500" dirty="0">
              <a:solidFill>
                <a:schemeClr val="dk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454962" y="2745265"/>
            <a:ext cx="5829300" cy="400050"/>
          </a:xfrm>
          <a:prstGeom prst="rect">
            <a:avLst/>
          </a:prstGeom>
        </p:spPr>
        <p:txBody>
          <a:bodyPr vert="horz" wrap="square" lIns="114300" tIns="57150" rIns="114300" bIns="57150" rtlCol="0" anchor="ctr" anchorCtr="0">
            <a:noAutofit/>
          </a:bodyPr>
          <a:lstStyle/>
          <a:p>
            <a:pPr>
              <a:lnSpc>
                <a:spcPct val="77000"/>
              </a:lnSpc>
            </a:pPr>
            <a:r>
              <a:rPr lang="en-US" sz="2000" b="1" dirty="0" err="1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游戏</a:t>
            </a:r>
            <a:r>
              <a:rPr lang="zh-CN" altLang="en-US" sz="2000" b="1" dirty="0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模式选择</a:t>
            </a:r>
            <a:endParaRPr lang="en-US" sz="2000" b="1" dirty="0">
              <a:solidFill>
                <a:schemeClr val="accent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551330" y="5120280"/>
            <a:ext cx="5829300" cy="781050"/>
          </a:xfrm>
          <a:prstGeom prst="rect">
            <a:avLst/>
          </a:prstGeom>
        </p:spPr>
        <p:txBody>
          <a:bodyPr vert="horz" wrap="square" lIns="114300" tIns="57150" rIns="114300" bIns="57150" rtlCol="0" anchor="t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zh-CN" altLang="en-US" sz="1500" dirty="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根据所选游戏模式给出不同数量的网格，网格中有不同的数字和图片，玩家点击开始后网格顺序自动打乱，即开始闯关</a:t>
            </a:r>
            <a:endParaRPr lang="en-US" sz="1500" dirty="0">
              <a:solidFill>
                <a:schemeClr val="dk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551330" y="4627228"/>
            <a:ext cx="5829300" cy="400050"/>
          </a:xfrm>
          <a:prstGeom prst="rect">
            <a:avLst/>
          </a:prstGeom>
        </p:spPr>
        <p:txBody>
          <a:bodyPr vert="horz" wrap="square" lIns="114300" tIns="57150" rIns="114300" bIns="57150" rtlCol="0" anchor="ctr" anchorCtr="0">
            <a:noAutofit/>
          </a:bodyPr>
          <a:lstStyle/>
          <a:p>
            <a:pPr>
              <a:lnSpc>
                <a:spcPct val="77000"/>
              </a:lnSpc>
            </a:pPr>
            <a:r>
              <a:rPr lang="zh-CN" altLang="en-US" sz="2000" b="1" dirty="0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游戏界面</a:t>
            </a:r>
            <a:endParaRPr lang="en-US" sz="2000" b="1" dirty="0">
              <a:solidFill>
                <a:schemeClr val="accent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476023" y="265328"/>
            <a:ext cx="11239500" cy="914400"/>
          </a:xfrm>
          <a:prstGeom prst="rect">
            <a:avLst/>
          </a:prstGeom>
        </p:spPr>
        <p:txBody>
          <a:bodyPr vert="horz" wrap="square" lIns="123825" tIns="123825" rIns="57150" bIns="123825" rtlCol="0" anchor="ctr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3000" b="1" dirty="0" err="1">
                <a:solidFill>
                  <a:schemeClr val="dk2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游戏界面设计</a:t>
            </a:r>
            <a:endParaRPr lang="en-US" sz="3000" b="1" dirty="0">
              <a:solidFill>
                <a:schemeClr val="dk2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4800" y="0"/>
            <a:ext cx="3169788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990600" y="457200"/>
            <a:ext cx="7772400" cy="7838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40000"/>
              </a:lnSpc>
            </a:pPr>
            <a:r>
              <a:rPr lang="zh-CN" altLang="en-US" sz="3600" b="1" dirty="0">
                <a:solidFill>
                  <a:schemeClr val="dk2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视频演示</a:t>
            </a:r>
            <a:endParaRPr lang="en-US" altLang="zh-CN" sz="3600" b="1" dirty="0">
              <a:solidFill>
                <a:schemeClr val="dk2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2" name="小程序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4724400" y="0"/>
            <a:ext cx="30861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069487" y="436217"/>
            <a:ext cx="2051957" cy="1842306"/>
          </a:xfrm>
          <a:prstGeom prst="rect">
            <a:avLst/>
          </a:prstGeom>
        </p:spPr>
        <p:txBody>
          <a:bodyPr vert="horz" wrap="square" lIns="114300" tIns="57150" rIns="114300" bIns="57150" rtlCol="0" anchor="b" anchorCtr="0">
            <a:normAutofit/>
          </a:bodyPr>
          <a:lstStyle/>
          <a:p>
            <a:pPr algn="l">
              <a:lnSpc>
                <a:spcPct val="120000"/>
              </a:lnSpc>
            </a:pPr>
            <a:r>
              <a:rPr lang="en-US" sz="4950" b="1" dirty="0">
                <a:solidFill>
                  <a:srgbClr val="77A1A7">
                    <a:alpha val="100000"/>
                  </a:srgbClr>
                </a:solidFill>
                <a:highlight>
                  <a:srgbClr val="000000">
                    <a:alpha val="0"/>
                  </a:srgbClr>
                </a:highligh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04</a:t>
            </a:r>
            <a:endParaRPr lang="en-US" sz="4950" b="1" dirty="0">
              <a:solidFill>
                <a:srgbClr val="77A1A7">
                  <a:alpha val="100000"/>
                </a:srgbClr>
              </a:solidFill>
              <a:highlight>
                <a:srgbClr val="000000">
                  <a:alpha val="0"/>
                </a:srgbClr>
              </a:highlight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179333" y="2414577"/>
            <a:ext cx="9916132" cy="1798058"/>
          </a:xfrm>
          <a:prstGeom prst="rect">
            <a:avLst/>
          </a:prstGeom>
        </p:spPr>
        <p:txBody>
          <a:bodyPr vert="horz" wrap="square" lIns="114300" tIns="57150" rIns="114300" bIns="57150" rtlCol="0" anchor="t" anchorCtr="0">
            <a:noAutofit/>
          </a:bodyPr>
          <a:lstStyle/>
          <a:p>
            <a:pPr algn="r">
              <a:lnSpc>
                <a:spcPct val="120000"/>
              </a:lnSpc>
            </a:pPr>
            <a:r>
              <a:rPr lang="en-US" sz="4500" b="1">
                <a:solidFill>
                  <a:srgbClr val="1E3739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核心玩法</a:t>
            </a:r>
            <a:endParaRPr lang="en-US" sz="4500" b="1">
              <a:solidFill>
                <a:srgbClr val="1E3739">
                  <a:alpha val="100000"/>
                </a:srgb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5976307" y="436217"/>
            <a:ext cx="3926719" cy="1842306"/>
          </a:xfrm>
          <a:prstGeom prst="rect">
            <a:avLst/>
          </a:prstGeom>
        </p:spPr>
        <p:txBody>
          <a:bodyPr vert="horz" wrap="square" lIns="114300" tIns="57150" rIns="114300" bIns="57150" rtlCol="0" anchor="b" anchorCtr="0">
            <a:normAutofit/>
          </a:bodyPr>
          <a:lstStyle/>
          <a:p>
            <a:pPr algn="r">
              <a:lnSpc>
                <a:spcPct val="120000"/>
              </a:lnSpc>
            </a:pPr>
            <a:r>
              <a:rPr lang="en-US" sz="4950" b="1">
                <a:solidFill>
                  <a:srgbClr val="77A1A7">
                    <a:alpha val="100000"/>
                  </a:srgbClr>
                </a:solidFill>
                <a:highlight>
                  <a:srgbClr val="000000">
                    <a:alpha val="0"/>
                  </a:srgbClr>
                </a:highligh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PART</a:t>
            </a:r>
            <a:endParaRPr lang="en-US" sz="4950" b="1">
              <a:solidFill>
                <a:srgbClr val="77A1A7">
                  <a:alpha val="100000"/>
                </a:srgbClr>
              </a:solidFill>
              <a:highlight>
                <a:srgbClr val="000000">
                  <a:alpha val="0"/>
                </a:srgbClr>
              </a:highlight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476023" y="265328"/>
            <a:ext cx="11239500" cy="914400"/>
          </a:xfrm>
          <a:prstGeom prst="rect">
            <a:avLst/>
          </a:prstGeom>
        </p:spPr>
        <p:txBody>
          <a:bodyPr vert="horz" wrap="square" lIns="123825" tIns="123825" rIns="57150" bIns="123825" rtlCol="0" anchor="t" anchorCtr="0">
            <a:spAutoFit/>
          </a:bodyPr>
          <a:lstStyle/>
          <a:p>
            <a:pPr>
              <a:lnSpc>
                <a:spcPct val="140000"/>
              </a:lnSpc>
            </a:pPr>
            <a:r>
              <a:rPr lang="en-US" sz="3000" b="1">
                <a:solidFill>
                  <a:schemeClr val="dk2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玩法规则详细介绍</a:t>
            </a:r>
            <a:endParaRPr lang="en-US" sz="3000" b="1">
              <a:solidFill>
                <a:schemeClr val="dk2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4" name="AutoShape 4"/>
          <p:cNvSpPr/>
          <p:nvPr/>
        </p:nvSpPr>
        <p:spPr>
          <a:xfrm>
            <a:off x="4113475" y="1643082"/>
            <a:ext cx="3657600" cy="2219857"/>
          </a:xfrm>
          <a:prstGeom prst="roundRect">
            <a:avLst>
              <a:gd name="adj" fmla="val 16667"/>
            </a:avLst>
          </a:prstGeom>
          <a:solidFill>
            <a:schemeClr val="lt2">
              <a:alpha val="100000"/>
            </a:schemeClr>
          </a:solidFill>
        </p:spPr>
      </p:sp>
      <p:sp>
        <p:nvSpPr>
          <p:cNvPr id="5" name="TextBox 5"/>
          <p:cNvSpPr txBox="1"/>
          <p:nvPr/>
        </p:nvSpPr>
        <p:spPr>
          <a:xfrm>
            <a:off x="4312581" y="1893684"/>
            <a:ext cx="3251104" cy="490334"/>
          </a:xfrm>
          <a:prstGeom prst="rect">
            <a:avLst/>
          </a:prstGeom>
        </p:spPr>
        <p:txBody>
          <a:bodyPr vert="horz" wrap="square" lIns="66008" tIns="33052" rIns="66008" bIns="33052" rtlCol="0" anchor="ctr" anchorCtr="0">
            <a:noAutofit/>
          </a:bodyPr>
          <a:lstStyle/>
          <a:p>
            <a:pPr algn="ctr">
              <a:lnSpc>
                <a:spcPct val="120000"/>
              </a:lnSpc>
            </a:pPr>
            <a:r>
              <a:rPr lang="en-US" sz="2000" b="1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游戏目标</a:t>
            </a:r>
            <a:endParaRPr lang="en-US" sz="2000" b="1">
              <a:solidFill>
                <a:schemeClr val="accent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4312581" y="2463837"/>
            <a:ext cx="3251104" cy="1055857"/>
          </a:xfrm>
          <a:prstGeom prst="rect">
            <a:avLst/>
          </a:prstGeom>
        </p:spPr>
        <p:txBody>
          <a:bodyPr vert="horz" wrap="square" lIns="66008" tIns="33052" rIns="66008" bIns="33052" rtlCol="0" anchor="t" anchorCtr="0">
            <a:noAutofit/>
          </a:bodyPr>
          <a:lstStyle/>
          <a:p>
            <a:pPr algn="ctr">
              <a:lnSpc>
                <a:spcPct val="140000"/>
              </a:lnSpc>
            </a:pPr>
            <a:r>
              <a:rPr lang="en-US" sz="1500" dirty="0" err="1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通过移动数字方块，使得所有数字按照从小到大的顺序排列在指定区域，即完成游戏挑战</a:t>
            </a:r>
            <a:r>
              <a:rPr lang="en-US" sz="1500" dirty="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  <a:endParaRPr lang="en-US" sz="1500" dirty="0">
              <a:solidFill>
                <a:schemeClr val="dk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7" name="AutoShape 7"/>
          <p:cNvSpPr/>
          <p:nvPr/>
        </p:nvSpPr>
        <p:spPr>
          <a:xfrm>
            <a:off x="8070842" y="1650556"/>
            <a:ext cx="3657600" cy="2219857"/>
          </a:xfrm>
          <a:prstGeom prst="roundRect">
            <a:avLst>
              <a:gd name="adj" fmla="val 16667"/>
            </a:avLst>
          </a:prstGeom>
          <a:solidFill>
            <a:schemeClr val="lt2">
              <a:alpha val="100000"/>
            </a:schemeClr>
          </a:solidFill>
        </p:spPr>
      </p:sp>
      <p:sp>
        <p:nvSpPr>
          <p:cNvPr id="8" name="TextBox 8"/>
          <p:cNvSpPr txBox="1"/>
          <p:nvPr/>
        </p:nvSpPr>
        <p:spPr>
          <a:xfrm>
            <a:off x="8269948" y="1901159"/>
            <a:ext cx="3251104" cy="490334"/>
          </a:xfrm>
          <a:prstGeom prst="rect">
            <a:avLst/>
          </a:prstGeom>
        </p:spPr>
        <p:txBody>
          <a:bodyPr vert="horz" wrap="square" lIns="66008" tIns="33052" rIns="66008" bIns="33052" rtlCol="0" anchor="ctr" anchorCtr="0">
            <a:noAutofit/>
          </a:bodyPr>
          <a:lstStyle/>
          <a:p>
            <a:pPr algn="ctr">
              <a:lnSpc>
                <a:spcPct val="120000"/>
              </a:lnSpc>
            </a:pPr>
            <a:r>
              <a:rPr lang="en-US" sz="2000" b="1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操作方式</a:t>
            </a:r>
            <a:endParaRPr lang="en-US" sz="2000" b="1">
              <a:solidFill>
                <a:schemeClr val="accent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8269948" y="2471312"/>
            <a:ext cx="3251104" cy="1055857"/>
          </a:xfrm>
          <a:prstGeom prst="rect">
            <a:avLst/>
          </a:prstGeom>
        </p:spPr>
        <p:txBody>
          <a:bodyPr vert="horz" wrap="square" lIns="66008" tIns="33052" rIns="66008" bIns="33052" rtlCol="0" anchor="t" anchorCtr="0">
            <a:noAutofit/>
          </a:bodyPr>
          <a:lstStyle/>
          <a:p>
            <a:pPr algn="ctr"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玩家通过触摸或点击屏幕来移动数字方块，每次只能移动相邻的方块。</a:t>
            </a:r>
            <a:endParaRPr lang="en-US" sz="1500">
              <a:solidFill>
                <a:schemeClr val="dk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0" name="AutoShape 10"/>
          <p:cNvSpPr/>
          <p:nvPr/>
        </p:nvSpPr>
        <p:spPr>
          <a:xfrm>
            <a:off x="6089147" y="4333767"/>
            <a:ext cx="3657600" cy="2219857"/>
          </a:xfrm>
          <a:prstGeom prst="roundRect">
            <a:avLst>
              <a:gd name="adj" fmla="val 16667"/>
            </a:avLst>
          </a:prstGeom>
          <a:solidFill>
            <a:schemeClr val="lt2">
              <a:alpha val="100000"/>
            </a:schemeClr>
          </a:solidFill>
        </p:spPr>
      </p:sp>
      <p:sp>
        <p:nvSpPr>
          <p:cNvPr id="11" name="TextBox 11"/>
          <p:cNvSpPr txBox="1"/>
          <p:nvPr/>
        </p:nvSpPr>
        <p:spPr>
          <a:xfrm>
            <a:off x="6445290" y="4495470"/>
            <a:ext cx="3251104" cy="490334"/>
          </a:xfrm>
          <a:prstGeom prst="rect">
            <a:avLst/>
          </a:prstGeom>
        </p:spPr>
        <p:txBody>
          <a:bodyPr vert="horz" wrap="square" lIns="66008" tIns="33052" rIns="66008" bIns="33052" rtlCol="0" anchor="ctr" anchorCtr="0">
            <a:noAutofit/>
          </a:bodyPr>
          <a:lstStyle/>
          <a:p>
            <a:pPr algn="ctr">
              <a:lnSpc>
                <a:spcPct val="120000"/>
              </a:lnSpc>
            </a:pPr>
            <a:r>
              <a:rPr lang="en-US" sz="2000" b="1" dirty="0" err="1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步数</a:t>
            </a:r>
            <a:r>
              <a:rPr lang="zh-CN" altLang="en-US" sz="2000" b="1" dirty="0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、时间</a:t>
            </a:r>
            <a:r>
              <a:rPr lang="en-US" sz="2000" b="1" dirty="0" err="1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限制</a:t>
            </a:r>
            <a:r>
              <a:rPr lang="zh-CN" altLang="en-US" sz="2000" b="1" dirty="0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（未完成）</a:t>
            </a:r>
            <a:endParaRPr lang="en-US" sz="2000" b="1" dirty="0">
              <a:solidFill>
                <a:schemeClr val="accent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6292395" y="5117690"/>
            <a:ext cx="3251104" cy="1055857"/>
          </a:xfrm>
          <a:prstGeom prst="rect">
            <a:avLst/>
          </a:prstGeom>
        </p:spPr>
        <p:txBody>
          <a:bodyPr vert="horz" wrap="square" lIns="66008" tIns="33052" rIns="66008" bIns="33052" rtlCol="0" anchor="t" anchorCtr="0">
            <a:noAutofit/>
          </a:bodyPr>
          <a:lstStyle/>
          <a:p>
            <a:pPr algn="ctr">
              <a:lnSpc>
                <a:spcPct val="140000"/>
              </a:lnSpc>
            </a:pPr>
            <a:r>
              <a:rPr lang="en-US" sz="1500" dirty="0" err="1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设定合理的步数限制，增加游戏挑战性；玩家需要在规定步数内完成游戏目标</a:t>
            </a:r>
            <a:r>
              <a:rPr lang="en-US" sz="1500" dirty="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  <a:endParaRPr lang="en-US" sz="1500" dirty="0">
              <a:solidFill>
                <a:schemeClr val="dk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70948" y="1067929"/>
            <a:ext cx="2667000" cy="5770193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069487" y="436217"/>
            <a:ext cx="2051957" cy="1842306"/>
          </a:xfrm>
          <a:prstGeom prst="rect">
            <a:avLst/>
          </a:prstGeom>
        </p:spPr>
        <p:txBody>
          <a:bodyPr vert="horz" wrap="square" lIns="114300" tIns="57150" rIns="114300" bIns="57150" rtlCol="0" anchor="b" anchorCtr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4950" b="1" i="0" u="none" strike="noStrike" kern="1200" cap="none" spc="0" normalizeH="0" baseline="0" noProof="0" dirty="0">
                <a:ln>
                  <a:noFill/>
                </a:ln>
                <a:solidFill>
                  <a:srgbClr val="77A1A7">
                    <a:alpha val="100000"/>
                  </a:srgbClr>
                </a:solidFill>
                <a:effectLst/>
                <a:highlight>
                  <a:srgbClr val="000000">
                    <a:alpha val="0"/>
                  </a:srgbClr>
                </a:highlight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05</a:t>
            </a:r>
            <a:endParaRPr kumimoji="0" lang="en-US" sz="4950" b="1" i="0" u="none" strike="noStrike" kern="1200" cap="none" spc="0" normalizeH="0" baseline="0" noProof="0" dirty="0">
              <a:ln>
                <a:noFill/>
              </a:ln>
              <a:solidFill>
                <a:srgbClr val="77A1A7">
                  <a:alpha val="100000"/>
                </a:srgbClr>
              </a:solidFill>
              <a:effectLst/>
              <a:highlight>
                <a:srgbClr val="000000">
                  <a:alpha val="0"/>
                </a:srgbClr>
              </a:highlight>
              <a:uLnTx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179333" y="2414577"/>
            <a:ext cx="9916132" cy="1798058"/>
          </a:xfrm>
          <a:prstGeom prst="rect">
            <a:avLst/>
          </a:prstGeom>
        </p:spPr>
        <p:txBody>
          <a:bodyPr vert="horz" wrap="square" lIns="114300" tIns="57150" rIns="114300" bIns="57150" rtlCol="0" anchor="t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500" b="1" i="0" u="none" strike="noStrike" kern="1200" cap="none" spc="0" normalizeH="0" baseline="0" noProof="0" dirty="0">
                <a:ln>
                  <a:noFill/>
                </a:ln>
                <a:solidFill>
                  <a:srgbClr val="1E3739">
                    <a:alpha val="100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总结与展望</a:t>
            </a:r>
            <a:endParaRPr kumimoji="0" lang="en-US" sz="4500" b="1" i="0" u="none" strike="noStrike" kern="1200" cap="none" spc="0" normalizeH="0" baseline="0" noProof="0" dirty="0">
              <a:ln>
                <a:noFill/>
              </a:ln>
              <a:solidFill>
                <a:srgbClr val="1E3739">
                  <a:alpha val="100000"/>
                </a:srgb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5976307" y="436217"/>
            <a:ext cx="3926719" cy="1842306"/>
          </a:xfrm>
          <a:prstGeom prst="rect">
            <a:avLst/>
          </a:prstGeom>
        </p:spPr>
        <p:txBody>
          <a:bodyPr vert="horz" wrap="square" lIns="114300" tIns="57150" rIns="114300" bIns="57150" rtlCol="0" anchor="b" anchorCtr="0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4950" b="1" i="0" u="none" strike="noStrike" kern="1200" cap="none" spc="0" normalizeH="0" baseline="0" noProof="0">
                <a:ln>
                  <a:noFill/>
                </a:ln>
                <a:solidFill>
                  <a:srgbClr val="77A1A7">
                    <a:alpha val="100000"/>
                  </a:srgbClr>
                </a:solidFill>
                <a:effectLst/>
                <a:highlight>
                  <a:srgbClr val="000000">
                    <a:alpha val="0"/>
                  </a:srgbClr>
                </a:highlight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PART</a:t>
            </a:r>
            <a:endParaRPr kumimoji="0" lang="en-US" sz="4950" b="1" i="0" u="none" strike="noStrike" kern="1200" cap="none" spc="0" normalizeH="0" baseline="0" noProof="0">
              <a:ln>
                <a:noFill/>
              </a:ln>
              <a:solidFill>
                <a:srgbClr val="77A1A7">
                  <a:alpha val="100000"/>
                </a:srgbClr>
              </a:solidFill>
              <a:effectLst/>
              <a:highlight>
                <a:srgbClr val="000000">
                  <a:alpha val="0"/>
                </a:srgbClr>
              </a:highlight>
              <a:uLnTx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5562187" y="4881292"/>
            <a:ext cx="6000750" cy="711336"/>
          </a:xfrm>
          <a:prstGeom prst="rect">
            <a:avLst/>
          </a:prstGeom>
        </p:spPr>
        <p:txBody>
          <a:bodyPr vert="horz" wrap="square" lIns="123825" tIns="123825" rIns="57150" bIns="123825" rtlCol="0" anchor="b" anchorCtr="0">
            <a:noAutofit/>
          </a:bodyPr>
          <a:lstStyle/>
          <a:p>
            <a:pPr>
              <a:lnSpc>
                <a:spcPct val="120000"/>
              </a:lnSpc>
            </a:pPr>
            <a:endParaRPr lang="en-US" sz="2400" b="1" dirty="0">
              <a:solidFill>
                <a:schemeClr val="accent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5267801" y="5523753"/>
            <a:ext cx="6477000" cy="91440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>
              <a:lnSpc>
                <a:spcPct val="140000"/>
              </a:lnSpc>
            </a:pPr>
            <a:endParaRPr lang="en-US" sz="1500" dirty="0">
              <a:solidFill>
                <a:schemeClr val="dk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609600" y="1211435"/>
            <a:ext cx="6000750" cy="666079"/>
          </a:xfrm>
          <a:prstGeom prst="rect">
            <a:avLst/>
          </a:prstGeom>
        </p:spPr>
        <p:txBody>
          <a:bodyPr vert="horz" wrap="square" lIns="123825" tIns="123825" rIns="57150" bIns="123825" rtlCol="0" anchor="b" anchorCtr="0">
            <a:noAutofit/>
          </a:bodyPr>
          <a:lstStyle/>
          <a:p>
            <a:pPr>
              <a:lnSpc>
                <a:spcPct val="120000"/>
              </a:lnSpc>
            </a:pPr>
            <a:r>
              <a:rPr lang="en-US" sz="2400" b="1" dirty="0" err="1">
                <a:solidFill>
                  <a:schemeClr val="accent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完成了</a:t>
            </a:r>
            <a:r>
              <a:rPr lang="zh-CN" altLang="en-US" sz="2400" b="1" dirty="0">
                <a:solidFill>
                  <a:schemeClr val="accent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华容道小游戏</a:t>
            </a:r>
            <a:r>
              <a:rPr lang="en-US" sz="2400" b="1" dirty="0" err="1">
                <a:solidFill>
                  <a:schemeClr val="accent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的开发与测试</a:t>
            </a:r>
            <a:endParaRPr lang="en-US" sz="2400" b="1" dirty="0">
              <a:solidFill>
                <a:schemeClr val="accent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685800" y="2046988"/>
            <a:ext cx="6477000" cy="91440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dirty="0" err="1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经过团队成员的共同努力，我们成功完成了</a:t>
            </a:r>
            <a:r>
              <a:rPr lang="zh-CN" altLang="en-US" dirty="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华容道小游戏</a:t>
            </a:r>
            <a:r>
              <a:rPr lang="en-US" dirty="0" err="1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APP的开发，并通过了严格的测试，确保其稳定性和可</a:t>
            </a:r>
            <a:r>
              <a:rPr lang="zh-CN" altLang="en-US" dirty="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玩</a:t>
            </a:r>
            <a:r>
              <a:rPr lang="en-US" dirty="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性。</a:t>
            </a:r>
            <a:endParaRPr lang="en-US" dirty="0">
              <a:solidFill>
                <a:schemeClr val="dk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5562187" y="3262274"/>
            <a:ext cx="6000750" cy="697555"/>
          </a:xfrm>
          <a:prstGeom prst="rect">
            <a:avLst/>
          </a:prstGeom>
        </p:spPr>
        <p:txBody>
          <a:bodyPr vert="horz" wrap="square" lIns="123825" tIns="123825" rIns="57150" bIns="123825" rtlCol="0" anchor="b" anchorCtr="0">
            <a:noAutofit/>
          </a:bodyPr>
          <a:lstStyle/>
          <a:p>
            <a:pPr>
              <a:lnSpc>
                <a:spcPct val="120000"/>
              </a:lnSpc>
            </a:pPr>
            <a:endParaRPr lang="en-US" sz="2400" b="1" dirty="0">
              <a:solidFill>
                <a:schemeClr val="accent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5267801" y="3896612"/>
            <a:ext cx="6477000" cy="91440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>
              <a:lnSpc>
                <a:spcPct val="140000"/>
              </a:lnSpc>
            </a:pPr>
            <a:endParaRPr lang="en-US" sz="1500" dirty="0">
              <a:solidFill>
                <a:schemeClr val="dk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479504" y="127483"/>
            <a:ext cx="11239500" cy="914400"/>
          </a:xfrm>
          <a:prstGeom prst="rect">
            <a:avLst/>
          </a:prstGeom>
        </p:spPr>
        <p:txBody>
          <a:bodyPr vert="horz" wrap="square" lIns="123825" tIns="123825" rIns="57150" bIns="123825" rtlCol="0" anchor="ctr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3000" b="1" dirty="0" err="1">
                <a:solidFill>
                  <a:schemeClr val="dk2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项目成果总结</a:t>
            </a:r>
            <a:endParaRPr lang="en-US" sz="3000" b="1" dirty="0">
              <a:solidFill>
                <a:schemeClr val="dk2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685800" y="2998047"/>
            <a:ext cx="6097022" cy="4979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1200" cap="none" spc="0" normalizeH="0" baseline="0" noProof="0" dirty="0" err="1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强化团队协作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grpSp>
        <p:nvGrpSpPr>
          <p:cNvPr id="15" name="Group 10"/>
          <p:cNvGrpSpPr/>
          <p:nvPr/>
        </p:nvGrpSpPr>
        <p:grpSpPr>
          <a:xfrm>
            <a:off x="209562" y="3075533"/>
            <a:ext cx="353467" cy="353467"/>
            <a:chOff x="838598" y="3391571"/>
            <a:chExt cx="353467" cy="353467"/>
          </a:xfrm>
        </p:grpSpPr>
        <p:sp>
          <p:nvSpPr>
            <p:cNvPr id="16" name="AutoShape 11"/>
            <p:cNvSpPr/>
            <p:nvPr/>
          </p:nvSpPr>
          <p:spPr>
            <a:xfrm>
              <a:off x="920082" y="3473055"/>
              <a:ext cx="190500" cy="190500"/>
            </a:xfrm>
            <a:prstGeom prst="ellipse">
              <a:avLst/>
            </a:prstGeom>
            <a:solidFill>
              <a:schemeClr val="accent1">
                <a:alpha val="100000"/>
              </a:schemeClr>
            </a:solidFill>
          </p:spPr>
        </p:sp>
        <p:sp>
          <p:nvSpPr>
            <p:cNvPr id="17" name="AutoShape 12"/>
            <p:cNvSpPr/>
            <p:nvPr/>
          </p:nvSpPr>
          <p:spPr>
            <a:xfrm>
              <a:off x="838598" y="3391571"/>
              <a:ext cx="353467" cy="353467"/>
            </a:xfrm>
            <a:prstGeom prst="ellipse">
              <a:avLst/>
            </a:prstGeom>
            <a:solidFill>
              <a:schemeClr val="accent1">
                <a:alpha val="16000"/>
              </a:schemeClr>
            </a:solidFill>
          </p:spPr>
        </p:sp>
      </p:grpSp>
      <p:grpSp>
        <p:nvGrpSpPr>
          <p:cNvPr id="18" name="Group 10"/>
          <p:cNvGrpSpPr/>
          <p:nvPr/>
        </p:nvGrpSpPr>
        <p:grpSpPr>
          <a:xfrm>
            <a:off x="209563" y="1367740"/>
            <a:ext cx="353467" cy="353467"/>
            <a:chOff x="838598" y="3391571"/>
            <a:chExt cx="353467" cy="353467"/>
          </a:xfrm>
        </p:grpSpPr>
        <p:sp>
          <p:nvSpPr>
            <p:cNvPr id="19" name="AutoShape 11"/>
            <p:cNvSpPr/>
            <p:nvPr/>
          </p:nvSpPr>
          <p:spPr>
            <a:xfrm>
              <a:off x="920082" y="3473055"/>
              <a:ext cx="190500" cy="190500"/>
            </a:xfrm>
            <a:prstGeom prst="ellipse">
              <a:avLst/>
            </a:prstGeom>
            <a:solidFill>
              <a:schemeClr val="accent1">
                <a:alpha val="100000"/>
              </a:schemeClr>
            </a:solidFill>
          </p:spPr>
        </p:sp>
        <p:sp>
          <p:nvSpPr>
            <p:cNvPr id="20" name="AutoShape 12"/>
            <p:cNvSpPr/>
            <p:nvPr/>
          </p:nvSpPr>
          <p:spPr>
            <a:xfrm>
              <a:off x="838598" y="3391571"/>
              <a:ext cx="353467" cy="353467"/>
            </a:xfrm>
            <a:prstGeom prst="ellipse">
              <a:avLst/>
            </a:prstGeom>
            <a:solidFill>
              <a:schemeClr val="accent1">
                <a:alpha val="16000"/>
              </a:schemeClr>
            </a:solidFill>
          </p:spPr>
        </p:sp>
      </p:grpSp>
      <p:sp>
        <p:nvSpPr>
          <p:cNvPr id="22" name="文本框 21"/>
          <p:cNvSpPr txBox="1"/>
          <p:nvPr/>
        </p:nvSpPr>
        <p:spPr>
          <a:xfrm>
            <a:off x="629063" y="3511579"/>
            <a:ext cx="6553200" cy="12137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alpha val="100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团队成员之间的紧密协作是项目成功的关键。我们定期召开会议，讨论项目进度和问题，确保团队目标一致，共同推进项目进展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alpha val="100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  <a:endParaRPr kumimoji="0" lang="en-US" altLang="zh-CN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alpha val="100000"/>
                </a:srgb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560988" y="5021700"/>
            <a:ext cx="6933688" cy="4979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b="1" dirty="0">
                <a:solidFill>
                  <a:schemeClr val="accent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勇于面对挑战</a:t>
            </a:r>
            <a:endParaRPr lang="en-US" altLang="zh-CN" sz="2400" b="1" dirty="0">
              <a:solidFill>
                <a:schemeClr val="accent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grpSp>
        <p:nvGrpSpPr>
          <p:cNvPr id="27" name="Group 10"/>
          <p:cNvGrpSpPr/>
          <p:nvPr/>
        </p:nvGrpSpPr>
        <p:grpSpPr>
          <a:xfrm>
            <a:off x="126037" y="5053273"/>
            <a:ext cx="353467" cy="353467"/>
            <a:chOff x="838598" y="3391571"/>
            <a:chExt cx="353467" cy="353467"/>
          </a:xfrm>
        </p:grpSpPr>
        <p:sp>
          <p:nvSpPr>
            <p:cNvPr id="28" name="AutoShape 11"/>
            <p:cNvSpPr/>
            <p:nvPr/>
          </p:nvSpPr>
          <p:spPr>
            <a:xfrm>
              <a:off x="920082" y="3473055"/>
              <a:ext cx="190500" cy="190500"/>
            </a:xfrm>
            <a:prstGeom prst="ellipse">
              <a:avLst/>
            </a:prstGeom>
            <a:solidFill>
              <a:schemeClr val="accent1">
                <a:alpha val="100000"/>
              </a:schemeClr>
            </a:solidFill>
          </p:spPr>
        </p:sp>
        <p:sp>
          <p:nvSpPr>
            <p:cNvPr id="29" name="AutoShape 12"/>
            <p:cNvSpPr/>
            <p:nvPr/>
          </p:nvSpPr>
          <p:spPr>
            <a:xfrm>
              <a:off x="838598" y="3391571"/>
              <a:ext cx="353467" cy="353467"/>
            </a:xfrm>
            <a:prstGeom prst="ellipse">
              <a:avLst/>
            </a:prstGeom>
            <a:solidFill>
              <a:schemeClr val="accent1">
                <a:alpha val="16000"/>
              </a:schemeClr>
            </a:solidFill>
          </p:spPr>
        </p:sp>
      </p:grpSp>
      <p:sp>
        <p:nvSpPr>
          <p:cNvPr id="31" name="文本框 30"/>
          <p:cNvSpPr txBox="1"/>
          <p:nvPr/>
        </p:nvSpPr>
        <p:spPr>
          <a:xfrm>
            <a:off x="576358" y="5524331"/>
            <a:ext cx="6324600" cy="12137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alpha val="100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在项目开发过程中，我们遇到了许多问题和挑战。通过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alpha val="100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不断的学习，以及</a:t>
            </a:r>
            <a:r>
              <a:rPr kumimoji="0" lang="en-US" altLang="zh-CN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alpha val="100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灵活调整计划和策略，我们成功克服了这些困难，保证了项目的顺利进行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alpha val="100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  <a:endParaRPr kumimoji="0" lang="en-US" altLang="zh-CN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alpha val="100000"/>
                </a:srgb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 descr="7b0a2020202022776f7264617274223a20227b5c2269645c223a32353030313039352c5c227469645c223a5c225c227d220a7d0a"/>
          <p:cNvSpPr txBox="1"/>
          <p:nvPr/>
        </p:nvSpPr>
        <p:spPr>
          <a:xfrm>
            <a:off x="1179333" y="2414577"/>
            <a:ext cx="9916132" cy="1798058"/>
          </a:xfrm>
          <a:prstGeom prst="rect">
            <a:avLst/>
          </a:prstGeom>
        </p:spPr>
        <p:txBody>
          <a:bodyPr vert="horz" wrap="square" lIns="114300" tIns="57150" rIns="114300" bIns="57150" rtlCol="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600" u="none" strike="noStrike" kern="1200" cap="none" spc="0" normalizeH="0" baseline="0" noProof="0" dirty="0">
                <a:ln w="28575"/>
                <a:solidFill>
                  <a:srgbClr val="1F6543"/>
                </a:solidFill>
                <a:effectLst>
                  <a:outerShdw dist="38100" dir="5040000" sx="109000" sy="109000" algn="ctr" rotWithShape="0">
                    <a:srgbClr val="92E3A9">
                      <a:alpha val="64000"/>
                    </a:srgbClr>
                  </a:outerShdw>
                </a:effectLst>
                <a:uLnTx/>
                <a:uFillTx/>
                <a:latin typeface="汉仪晓波折纸体简" panose="00020600040101010101" charset="-122"/>
                <a:ea typeface="汉仪晓波折纸体简" panose="00020600040101010101" charset="-122"/>
                <a:cs typeface="微软雅黑" panose="020B0503020204020204" charset="-122"/>
              </a:rPr>
              <a:t>谢谢大家！</a:t>
            </a:r>
            <a:endParaRPr kumimoji="0" lang="zh-CN" altLang="en-US" sz="6600" u="none" strike="noStrike" kern="1200" cap="none" spc="0" normalizeH="0" baseline="0" noProof="0" dirty="0">
              <a:ln w="28575"/>
              <a:solidFill>
                <a:srgbClr val="1F6543"/>
              </a:solidFill>
              <a:effectLst>
                <a:outerShdw dist="38100" dir="5040000" sx="109000" sy="109000" algn="ctr" rotWithShape="0">
                  <a:srgbClr val="92E3A9">
                    <a:alpha val="64000"/>
                  </a:srgbClr>
                </a:outerShdw>
              </a:effectLst>
              <a:uLnTx/>
              <a:uFillTx/>
              <a:latin typeface="汉仪晓波折纸体简" panose="00020600040101010101" charset="-122"/>
              <a:ea typeface="汉仪晓波折纸体简" panose="00020600040101010101" charset="-122"/>
              <a:cs typeface="微软雅黑" panose="020B0503020204020204" charset="-122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5976307" y="436217"/>
            <a:ext cx="3926719" cy="1842306"/>
          </a:xfrm>
          <a:prstGeom prst="rect">
            <a:avLst/>
          </a:prstGeom>
        </p:spPr>
        <p:txBody>
          <a:bodyPr vert="horz" wrap="square" lIns="114300" tIns="57150" rIns="114300" bIns="57150" rtlCol="0" anchor="b" anchorCtr="0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4950" b="1" i="0" u="none" strike="noStrike" kern="1200" cap="none" spc="0" normalizeH="0" baseline="0" noProof="0">
              <a:ln>
                <a:noFill/>
              </a:ln>
              <a:solidFill>
                <a:srgbClr val="77A1A7">
                  <a:alpha val="100000"/>
                </a:srgbClr>
              </a:solidFill>
              <a:effectLst/>
              <a:highlight>
                <a:srgbClr val="000000">
                  <a:alpha val="0"/>
                </a:srgbClr>
              </a:highlight>
              <a:uLnTx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4251270" y="868323"/>
            <a:ext cx="6733634" cy="5121354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Autofit/>
          </a:bodyPr>
          <a:lstStyle/>
          <a:p>
            <a:pPr marL="203200" lvl="0" indent="-203200" algn="l">
              <a:lnSpc>
                <a:spcPct val="140000"/>
              </a:lnSpc>
              <a:spcBef>
                <a:spcPts val="375"/>
              </a:spcBef>
              <a:buFont typeface="Arial" panose="020B0604020202020204"/>
              <a:buChar char="•"/>
            </a:pPr>
            <a:r>
              <a:rPr lang="en-US" sz="2400" dirty="0" err="1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游戏背景</a:t>
            </a:r>
            <a:endParaRPr lang="en-US" sz="2400" dirty="0">
              <a:solidFill>
                <a:srgbClr val="000000">
                  <a:alpha val="100000"/>
                </a:srgb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03200" lvl="0" indent="-203200" algn="l">
              <a:lnSpc>
                <a:spcPct val="140000"/>
              </a:lnSpc>
              <a:spcBef>
                <a:spcPts val="375"/>
              </a:spcBef>
              <a:buFont typeface="Arial" panose="020B0604020202020204"/>
              <a:buChar char="•"/>
            </a:pPr>
            <a:r>
              <a:rPr lang="zh-CN" altLang="en-US" sz="2400" dirty="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小程序功能介绍</a:t>
            </a:r>
            <a:endParaRPr lang="en-US" altLang="zh-CN" sz="2400" dirty="0">
              <a:solidFill>
                <a:srgbClr val="000000">
                  <a:alpha val="100000"/>
                </a:srgb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03200" lvl="0" indent="-203200" algn="l">
              <a:lnSpc>
                <a:spcPct val="140000"/>
              </a:lnSpc>
              <a:spcBef>
                <a:spcPts val="375"/>
              </a:spcBef>
              <a:buFont typeface="Arial" panose="020B0604020202020204"/>
              <a:buChar char="•"/>
            </a:pPr>
            <a:r>
              <a:rPr lang="zh-CN" altLang="en-US" sz="2400" dirty="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开发过程回顾</a:t>
            </a:r>
            <a:endParaRPr lang="en-US" sz="2400" dirty="0">
              <a:solidFill>
                <a:srgbClr val="000000">
                  <a:alpha val="100000"/>
                </a:srgb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03200" lvl="0" indent="-203200" algn="l">
              <a:lnSpc>
                <a:spcPct val="140000"/>
              </a:lnSpc>
              <a:spcBef>
                <a:spcPts val="375"/>
              </a:spcBef>
              <a:buFont typeface="Arial" panose="020B0604020202020204"/>
              <a:buChar char="•"/>
            </a:pPr>
            <a:r>
              <a:rPr lang="zh-CN" altLang="en-US" sz="2400" dirty="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核心玩法</a:t>
            </a:r>
            <a:endParaRPr lang="en-US" altLang="zh-CN" sz="2400" dirty="0">
              <a:solidFill>
                <a:srgbClr val="000000">
                  <a:alpha val="100000"/>
                </a:srgb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03200" lvl="0" indent="-203200" algn="l">
              <a:lnSpc>
                <a:spcPct val="140000"/>
              </a:lnSpc>
              <a:spcBef>
                <a:spcPts val="375"/>
              </a:spcBef>
              <a:buFont typeface="Arial" panose="020B0604020202020204"/>
              <a:buChar char="•"/>
            </a:pPr>
            <a:r>
              <a:rPr lang="zh-CN" altLang="en-US" sz="2400" dirty="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总结与展望</a:t>
            </a:r>
            <a:endParaRPr lang="en-US" sz="2400" dirty="0">
              <a:solidFill>
                <a:srgbClr val="000000">
                  <a:alpha val="100000"/>
                </a:srgb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4" name="TextBox 4"/>
          <p:cNvSpPr txBox="1"/>
          <p:nvPr/>
        </p:nvSpPr>
        <p:spPr>
          <a:xfrm rot="5400000">
            <a:off x="1822660" y="3258781"/>
            <a:ext cx="2127531" cy="356454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Autofit/>
          </a:bodyPr>
          <a:lstStyle/>
          <a:p>
            <a:pPr algn="ctr">
              <a:lnSpc>
                <a:spcPct val="77000"/>
              </a:lnSpc>
              <a:spcBef>
                <a:spcPts val="375"/>
              </a:spcBef>
            </a:pPr>
            <a:r>
              <a:rPr lang="en-US" sz="1350" b="1">
                <a:solidFill>
                  <a:srgbClr val="77A1A7">
                    <a:alpha val="6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CATALOGUE</a:t>
            </a:r>
            <a:endParaRPr lang="en-US" sz="1350" b="1">
              <a:solidFill>
                <a:srgbClr val="77A1A7">
                  <a:alpha val="60000"/>
                </a:srgb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509110" y="2200663"/>
            <a:ext cx="1276835" cy="2472690"/>
          </a:xfrm>
          <a:prstGeom prst="rect">
            <a:avLst/>
          </a:prstGeom>
        </p:spPr>
        <p:txBody>
          <a:bodyPr vert="eaVert" wrap="square" lIns="0" tIns="0" rIns="0" bIns="0" rtlCol="0" anchor="ctr" anchorCtr="0">
            <a:normAutofit/>
          </a:bodyPr>
          <a:lstStyle/>
          <a:p>
            <a:pPr algn="ctr">
              <a:lnSpc>
                <a:spcPct val="140000"/>
              </a:lnSpc>
              <a:spcBef>
                <a:spcPct val="0"/>
              </a:spcBef>
            </a:pPr>
            <a:r>
              <a:rPr lang="en-US" sz="5700" b="1">
                <a:solidFill>
                  <a:srgbClr val="1E3739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目录</a:t>
            </a:r>
            <a:endParaRPr lang="en-US" sz="5700" b="1">
              <a:solidFill>
                <a:srgbClr val="1E3739">
                  <a:alpha val="100000"/>
                </a:srgb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29000" y="1219200"/>
            <a:ext cx="4876800" cy="515434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069487" y="436217"/>
            <a:ext cx="2051957" cy="1842306"/>
          </a:xfrm>
          <a:prstGeom prst="rect">
            <a:avLst/>
          </a:prstGeom>
        </p:spPr>
        <p:txBody>
          <a:bodyPr vert="horz" wrap="square" lIns="114300" tIns="57150" rIns="114300" bIns="57150" rtlCol="0" anchor="b" anchorCtr="0">
            <a:normAutofit/>
          </a:bodyPr>
          <a:lstStyle/>
          <a:p>
            <a:pPr algn="l">
              <a:lnSpc>
                <a:spcPct val="120000"/>
              </a:lnSpc>
            </a:pPr>
            <a:r>
              <a:rPr lang="en-US" sz="4950" b="1">
                <a:solidFill>
                  <a:srgbClr val="77A1A7">
                    <a:alpha val="100000"/>
                  </a:srgbClr>
                </a:solidFill>
                <a:highlight>
                  <a:srgbClr val="000000">
                    <a:alpha val="0"/>
                  </a:srgbClr>
                </a:highligh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01</a:t>
            </a:r>
            <a:endParaRPr lang="en-US" sz="4950" b="1">
              <a:solidFill>
                <a:srgbClr val="77A1A7">
                  <a:alpha val="100000"/>
                </a:srgbClr>
              </a:solidFill>
              <a:highlight>
                <a:srgbClr val="000000">
                  <a:alpha val="0"/>
                </a:srgbClr>
              </a:highlight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179333" y="2414577"/>
            <a:ext cx="9916132" cy="1798058"/>
          </a:xfrm>
          <a:prstGeom prst="rect">
            <a:avLst/>
          </a:prstGeom>
        </p:spPr>
        <p:txBody>
          <a:bodyPr vert="horz" wrap="square" lIns="114300" tIns="57150" rIns="114300" bIns="57150" rtlCol="0" anchor="t" anchorCtr="0">
            <a:noAutofit/>
          </a:bodyPr>
          <a:lstStyle/>
          <a:p>
            <a:pPr algn="r">
              <a:lnSpc>
                <a:spcPct val="120000"/>
              </a:lnSpc>
            </a:pPr>
            <a:r>
              <a:rPr lang="en-US" sz="4500" b="1" dirty="0" err="1">
                <a:solidFill>
                  <a:srgbClr val="1E3739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游戏背景</a:t>
            </a:r>
            <a:endParaRPr lang="en-US" sz="4500" b="1" dirty="0">
              <a:solidFill>
                <a:srgbClr val="1E3739">
                  <a:alpha val="100000"/>
                </a:srgb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5976307" y="436217"/>
            <a:ext cx="3926719" cy="1842306"/>
          </a:xfrm>
          <a:prstGeom prst="rect">
            <a:avLst/>
          </a:prstGeom>
        </p:spPr>
        <p:txBody>
          <a:bodyPr vert="horz" wrap="square" lIns="114300" tIns="57150" rIns="114300" bIns="57150" rtlCol="0" anchor="b" anchorCtr="0">
            <a:normAutofit/>
          </a:bodyPr>
          <a:lstStyle/>
          <a:p>
            <a:pPr algn="r">
              <a:lnSpc>
                <a:spcPct val="120000"/>
              </a:lnSpc>
            </a:pPr>
            <a:r>
              <a:rPr lang="en-US" sz="4950" b="1">
                <a:solidFill>
                  <a:srgbClr val="77A1A7">
                    <a:alpha val="100000"/>
                  </a:srgbClr>
                </a:solidFill>
                <a:highlight>
                  <a:srgbClr val="000000">
                    <a:alpha val="0"/>
                  </a:srgbClr>
                </a:highligh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PART</a:t>
            </a:r>
            <a:endParaRPr lang="en-US" sz="4950" b="1">
              <a:solidFill>
                <a:srgbClr val="77A1A7">
                  <a:alpha val="100000"/>
                </a:srgbClr>
              </a:solidFill>
              <a:highlight>
                <a:srgbClr val="000000">
                  <a:alpha val="0"/>
                </a:srgbClr>
              </a:highlight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11353" r="11353"/>
          <a:stretch>
            <a:fillRect/>
          </a:stretch>
        </p:blipFill>
        <p:spPr>
          <a:xfrm>
            <a:off x="6203747" y="1487175"/>
            <a:ext cx="5238701" cy="4637054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398493" y="1642741"/>
            <a:ext cx="4322738" cy="914400"/>
          </a:xfrm>
          <a:prstGeom prst="rect">
            <a:avLst/>
          </a:prstGeom>
        </p:spPr>
        <p:txBody>
          <a:bodyPr vert="horz" wrap="square" lIns="123825" tIns="123825" rIns="57150" bIns="123825" rtlCol="0" anchor="t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1500" dirty="0" err="1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华容道是中国古老的民间益智游戏，历史可追溯到古代</a:t>
            </a:r>
            <a:r>
              <a:rPr lang="zh-CN" altLang="en-US" sz="1500" dirty="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</a:t>
            </a:r>
            <a:r>
              <a:rPr lang="en-US" altLang="zh-CN" sz="1500" dirty="0" err="1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以其变化多端、百玩不厌的特点而深受人们喜爱。数字华容道则是在传统华容道的基础上，结合了现代科技元素进行创新设计而成</a:t>
            </a:r>
            <a:r>
              <a:rPr lang="en-US" altLang="zh-CN" sz="1500" dirty="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 </a:t>
            </a:r>
            <a:r>
              <a:rPr lang="en-US" sz="1500" dirty="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  <a:endParaRPr lang="en-US" sz="1500" dirty="0">
              <a:solidFill>
                <a:schemeClr val="dk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424168" y="1111120"/>
            <a:ext cx="4219575" cy="738707"/>
          </a:xfrm>
          <a:prstGeom prst="rect">
            <a:avLst/>
          </a:prstGeom>
        </p:spPr>
        <p:txBody>
          <a:bodyPr vert="horz" wrap="square" lIns="123825" tIns="123825" rIns="57150" bIns="123825" rtlCol="0" anchor="ctr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历史背景</a:t>
            </a:r>
            <a:endParaRPr lang="en-US" sz="2400" b="1" dirty="0">
              <a:solidFill>
                <a:schemeClr val="accent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273115" y="3439605"/>
            <a:ext cx="4448116" cy="914400"/>
          </a:xfrm>
          <a:prstGeom prst="rect">
            <a:avLst/>
          </a:prstGeom>
        </p:spPr>
        <p:txBody>
          <a:bodyPr vert="horz" wrap="square" lIns="123825" tIns="123825" rIns="57150" bIns="123825" rtlCol="0" anchor="t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1500" dirty="0" err="1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游戏名字来源于中国古代地名，相传曹操曾在华容道败走</a:t>
            </a:r>
            <a:r>
              <a:rPr lang="zh-CN" altLang="en-US" sz="1500" dirty="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</a:t>
            </a:r>
            <a:r>
              <a:rPr lang="en-US" altLang="zh-CN" sz="1500" dirty="0" err="1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数字华容道游戏以三国时期曹操败走华容道的历史事件为创作灵感，通过数字方块的移动和排列，再现了当年关羽义释曹操的传奇故事</a:t>
            </a:r>
            <a:r>
              <a:rPr lang="en-US" altLang="zh-CN" sz="1500" dirty="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  <a:endParaRPr lang="en-US" altLang="zh-CN" sz="1500" dirty="0">
              <a:solidFill>
                <a:srgbClr val="000000">
                  <a:alpha val="100000"/>
                </a:srgb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40000"/>
              </a:lnSpc>
            </a:pPr>
            <a:endParaRPr lang="en-US" sz="1500" dirty="0">
              <a:solidFill>
                <a:schemeClr val="dk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377787" y="2968070"/>
            <a:ext cx="4219575" cy="736876"/>
          </a:xfrm>
          <a:prstGeom prst="rect">
            <a:avLst/>
          </a:prstGeom>
        </p:spPr>
        <p:txBody>
          <a:bodyPr vert="horz" wrap="square" lIns="123825" tIns="123825" rIns="57150" bIns="123825" rtlCol="0" anchor="ctr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故事起源</a:t>
            </a:r>
            <a:endParaRPr lang="en-US" sz="2400" b="1" dirty="0">
              <a:solidFill>
                <a:schemeClr val="accent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482606" y="5377103"/>
            <a:ext cx="4238625" cy="914400"/>
          </a:xfrm>
          <a:prstGeom prst="rect">
            <a:avLst/>
          </a:prstGeom>
        </p:spPr>
        <p:txBody>
          <a:bodyPr vert="horz" wrap="square" lIns="123825" tIns="123825" rIns="57150" bIns="123825" rtlCol="0" anchor="t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1500" dirty="0" err="1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作为传统文化的一部分，华容道通过游戏的形式传递了智慧和策略</a:t>
            </a:r>
            <a:r>
              <a:rPr lang="en-US" sz="1500" dirty="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  <a:endParaRPr lang="en-US" sz="1500" dirty="0">
              <a:solidFill>
                <a:schemeClr val="dk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482606" y="4761394"/>
            <a:ext cx="4219575" cy="749453"/>
          </a:xfrm>
          <a:prstGeom prst="rect">
            <a:avLst/>
          </a:prstGeom>
        </p:spPr>
        <p:txBody>
          <a:bodyPr vert="horz" wrap="square" lIns="123825" tIns="123825" rIns="57150" bIns="123825" rtlCol="0" anchor="ctr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 err="1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文化传承</a:t>
            </a:r>
            <a:endParaRPr lang="en-US" sz="2400" b="1" dirty="0">
              <a:solidFill>
                <a:schemeClr val="accent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476023" y="265328"/>
            <a:ext cx="11239500" cy="914400"/>
          </a:xfrm>
          <a:prstGeom prst="rect">
            <a:avLst/>
          </a:prstGeom>
        </p:spPr>
        <p:txBody>
          <a:bodyPr vert="horz" wrap="square" lIns="123825" tIns="123825" rIns="57150" bIns="123825" rtlCol="0" anchor="t" anchorCtr="0">
            <a:spAutoFit/>
          </a:bodyPr>
          <a:lstStyle/>
          <a:p>
            <a:pPr>
              <a:lnSpc>
                <a:spcPct val="140000"/>
              </a:lnSpc>
            </a:pPr>
            <a:r>
              <a:rPr lang="en-US" sz="3000" b="1">
                <a:solidFill>
                  <a:schemeClr val="dk2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华容道历史渊源</a:t>
            </a:r>
            <a:endParaRPr lang="en-US" sz="3000" b="1">
              <a:solidFill>
                <a:schemeClr val="dk2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542238" y="1676264"/>
            <a:ext cx="849630" cy="481965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spAutoFit/>
          </a:bodyPr>
          <a:lstStyle/>
          <a:p>
            <a:pPr algn="ctr">
              <a:lnSpc>
                <a:spcPct val="100000"/>
              </a:lnSpc>
              <a:spcBef>
                <a:spcPts val="375"/>
              </a:spcBef>
            </a:pPr>
            <a:r>
              <a:rPr lang="en-US" sz="2400" dirty="0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01</a:t>
            </a:r>
            <a:endParaRPr lang="en-US" sz="2400" dirty="0">
              <a:solidFill>
                <a:schemeClr val="accent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542238" y="3414840"/>
            <a:ext cx="849630" cy="481965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spAutoFit/>
          </a:bodyPr>
          <a:lstStyle/>
          <a:p>
            <a:pPr algn="ctr">
              <a:lnSpc>
                <a:spcPct val="100000"/>
              </a:lnSpc>
              <a:spcBef>
                <a:spcPts val="375"/>
              </a:spcBef>
            </a:pPr>
            <a:r>
              <a:rPr lang="en-US" sz="2400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02</a:t>
            </a:r>
            <a:endParaRPr lang="en-US" sz="2400">
              <a:solidFill>
                <a:schemeClr val="accent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542238" y="5136121"/>
            <a:ext cx="849630" cy="481965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spAutoFit/>
          </a:bodyPr>
          <a:lstStyle/>
          <a:p>
            <a:pPr algn="ctr">
              <a:lnSpc>
                <a:spcPct val="100000"/>
              </a:lnSpc>
              <a:spcBef>
                <a:spcPts val="375"/>
              </a:spcBef>
            </a:pPr>
            <a:r>
              <a:rPr lang="en-US" sz="2400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03</a:t>
            </a:r>
            <a:endParaRPr lang="en-US" sz="2400">
              <a:solidFill>
                <a:schemeClr val="accent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3" name="AutoShape 13"/>
          <p:cNvSpPr/>
          <p:nvPr/>
        </p:nvSpPr>
        <p:spPr>
          <a:xfrm>
            <a:off x="647738" y="1597932"/>
            <a:ext cx="638629" cy="638629"/>
          </a:xfrm>
          <a:prstGeom prst="rect">
            <a:avLst/>
          </a:prstGeom>
          <a:noFill/>
          <a:ln w="19050">
            <a:solidFill>
              <a:schemeClr val="accent1">
                <a:alpha val="100000"/>
              </a:schemeClr>
            </a:solidFill>
            <a:prstDash val="solid"/>
          </a:ln>
        </p:spPr>
      </p:sp>
      <p:sp>
        <p:nvSpPr>
          <p:cNvPr id="14" name="AutoShape 14"/>
          <p:cNvSpPr/>
          <p:nvPr/>
        </p:nvSpPr>
        <p:spPr>
          <a:xfrm>
            <a:off x="647738" y="3327861"/>
            <a:ext cx="638629" cy="638629"/>
          </a:xfrm>
          <a:prstGeom prst="rect">
            <a:avLst/>
          </a:prstGeom>
          <a:noFill/>
          <a:ln w="19050">
            <a:solidFill>
              <a:schemeClr val="accent1">
                <a:alpha val="100000"/>
              </a:schemeClr>
            </a:solidFill>
            <a:prstDash val="solid"/>
          </a:ln>
        </p:spPr>
      </p:sp>
      <p:sp>
        <p:nvSpPr>
          <p:cNvPr id="15" name="AutoShape 15"/>
          <p:cNvSpPr/>
          <p:nvPr/>
        </p:nvSpPr>
        <p:spPr>
          <a:xfrm>
            <a:off x="647738" y="5057789"/>
            <a:ext cx="638629" cy="638629"/>
          </a:xfrm>
          <a:prstGeom prst="rect">
            <a:avLst/>
          </a:prstGeom>
          <a:noFill/>
          <a:ln w="19050">
            <a:solidFill>
              <a:schemeClr val="accent1">
                <a:alpha val="100000"/>
              </a:schemeClr>
            </a:solidFill>
            <a:prstDash val="solid"/>
          </a:ln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89593" y="1595455"/>
            <a:ext cx="6734175" cy="771853"/>
          </a:xfrm>
          <a:prstGeom prst="rect">
            <a:avLst/>
          </a:prstGeom>
        </p:spPr>
        <p:txBody>
          <a:bodyPr vert="horz" wrap="square" lIns="123825" tIns="123825" rIns="57150" bIns="123825" rtlCol="0" anchor="b" anchorCtr="0">
            <a:noAutofit/>
          </a:bodyPr>
          <a:lstStyle/>
          <a:p>
            <a:pPr>
              <a:lnSpc>
                <a:spcPct val="120000"/>
              </a:lnSpc>
            </a:pPr>
            <a:r>
              <a:rPr lang="en-US" sz="2400" b="1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目标受众</a:t>
            </a:r>
            <a:endParaRPr lang="en-US" sz="2400" b="1">
              <a:solidFill>
                <a:schemeClr val="accent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689593" y="2246047"/>
            <a:ext cx="6810375" cy="1323975"/>
          </a:xfrm>
          <a:prstGeom prst="rect">
            <a:avLst/>
          </a:prstGeom>
        </p:spPr>
        <p:txBody>
          <a:bodyPr vert="horz" wrap="square" lIns="123825" tIns="123825" rIns="57150" bIns="123825" rtlCol="0" anchor="t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数字华容道游戏面向广大微信用户，特别是喜欢益智类游戏的年轻人群和学生群体。</a:t>
            </a:r>
            <a:endParaRPr lang="en-US" sz="1500">
              <a:solidFill>
                <a:schemeClr val="dk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689593" y="4139505"/>
            <a:ext cx="6734175" cy="759000"/>
          </a:xfrm>
          <a:prstGeom prst="rect">
            <a:avLst/>
          </a:prstGeom>
        </p:spPr>
        <p:txBody>
          <a:bodyPr vert="horz" wrap="square" lIns="123825" tIns="123825" rIns="57150" bIns="123825" rtlCol="0" anchor="b" anchorCtr="0">
            <a:noAutofit/>
          </a:bodyPr>
          <a:lstStyle/>
          <a:p>
            <a:pPr>
              <a:lnSpc>
                <a:spcPct val="120000"/>
              </a:lnSpc>
            </a:pPr>
            <a:r>
              <a:rPr lang="en-US" sz="2400" b="1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市场需求</a:t>
            </a:r>
            <a:endParaRPr lang="en-US" sz="2400" b="1">
              <a:solidFill>
                <a:schemeClr val="accent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689593" y="4798345"/>
            <a:ext cx="6810375" cy="1323975"/>
          </a:xfrm>
          <a:prstGeom prst="rect">
            <a:avLst/>
          </a:prstGeom>
        </p:spPr>
        <p:txBody>
          <a:bodyPr vert="horz" wrap="square" lIns="123825" tIns="123825" rIns="57150" bIns="123825" rtlCol="0" anchor="t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1500" dirty="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随着人们生活水平的提高和智能手机的普及，微信小游戏市场呈现出快速增长的趋势。数字华容道作为一款集益智、竞技、社交于一体的微信小游戏，满足了人们对于休闲娱乐和智力挑战的需求。</a:t>
            </a:r>
            <a:endParaRPr lang="en-US" sz="1500" dirty="0">
              <a:solidFill>
                <a:schemeClr val="dk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cxnSp>
        <p:nvCxnSpPr>
          <p:cNvPr id="6" name="Connector 6"/>
          <p:cNvCxnSpPr/>
          <p:nvPr/>
        </p:nvCxnSpPr>
        <p:spPr>
          <a:xfrm>
            <a:off x="756268" y="6181746"/>
            <a:ext cx="7784538" cy="0"/>
          </a:xfrm>
          <a:prstGeom prst="line">
            <a:avLst/>
          </a:prstGeom>
          <a:ln w="14288">
            <a:solidFill>
              <a:schemeClr val="accent1"/>
            </a:solidFill>
            <a:prstDash val="dash"/>
            <a:headEnd type="none"/>
            <a:tailEnd type="none"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7" name="Picture 7"/>
          <p:cNvPicPr>
            <a:picLocks noChangeAspect="1"/>
          </p:cNvPicPr>
          <p:nvPr/>
        </p:nvPicPr>
        <p:blipFill>
          <a:blip r:embed="rId1"/>
          <a:srcRect l="25000" r="25000"/>
          <a:stretch>
            <a:fillRect/>
          </a:stretch>
        </p:blipFill>
        <p:spPr>
          <a:xfrm>
            <a:off x="7803289" y="1299241"/>
            <a:ext cx="3679824" cy="4906431"/>
          </a:xfrm>
          <a:prstGeom prst="rect">
            <a:avLst/>
          </a:prstGeom>
        </p:spPr>
      </p:pic>
      <p:cxnSp>
        <p:nvCxnSpPr>
          <p:cNvPr id="8" name="Connector 8"/>
          <p:cNvCxnSpPr/>
          <p:nvPr/>
        </p:nvCxnSpPr>
        <p:spPr>
          <a:xfrm>
            <a:off x="756268" y="3856089"/>
            <a:ext cx="7083417" cy="0"/>
          </a:xfrm>
          <a:prstGeom prst="line">
            <a:avLst/>
          </a:prstGeom>
          <a:ln w="14288">
            <a:solidFill>
              <a:schemeClr val="accent1"/>
            </a:solidFill>
            <a:prstDash val="dash"/>
            <a:headEnd type="none"/>
            <a:tailEnd type="none"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9" name="TextBox 9"/>
          <p:cNvSpPr txBox="1"/>
          <p:nvPr/>
        </p:nvSpPr>
        <p:spPr>
          <a:xfrm>
            <a:off x="476023" y="265328"/>
            <a:ext cx="11239500" cy="914400"/>
          </a:xfrm>
          <a:prstGeom prst="rect">
            <a:avLst/>
          </a:prstGeom>
        </p:spPr>
        <p:txBody>
          <a:bodyPr vert="horz" wrap="square" lIns="123825" tIns="123825" rIns="57150" bIns="123825" rtlCol="0" anchor="t" anchorCtr="0">
            <a:spAutoFit/>
          </a:bodyPr>
          <a:lstStyle/>
          <a:p>
            <a:pPr>
              <a:lnSpc>
                <a:spcPct val="140000"/>
              </a:lnSpc>
            </a:pPr>
            <a:r>
              <a:rPr lang="en-US" sz="3000" b="1">
                <a:solidFill>
                  <a:schemeClr val="dk2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目标受众及市场需求</a:t>
            </a:r>
            <a:endParaRPr lang="en-US" sz="3000" b="1">
              <a:solidFill>
                <a:schemeClr val="dk2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069487" y="436217"/>
            <a:ext cx="2051957" cy="1842306"/>
          </a:xfrm>
          <a:prstGeom prst="rect">
            <a:avLst/>
          </a:prstGeom>
        </p:spPr>
        <p:txBody>
          <a:bodyPr vert="horz" wrap="square" lIns="114300" tIns="57150" rIns="114300" bIns="57150" rtlCol="0" anchor="b" anchorCtr="0">
            <a:normAutofit/>
          </a:bodyPr>
          <a:lstStyle/>
          <a:p>
            <a:pPr algn="l">
              <a:lnSpc>
                <a:spcPct val="120000"/>
              </a:lnSpc>
            </a:pPr>
            <a:r>
              <a:rPr lang="en-US" sz="4950" b="1">
                <a:solidFill>
                  <a:srgbClr val="77A1A7">
                    <a:alpha val="100000"/>
                  </a:srgbClr>
                </a:solidFill>
                <a:highlight>
                  <a:srgbClr val="000000">
                    <a:alpha val="0"/>
                  </a:srgbClr>
                </a:highligh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02</a:t>
            </a:r>
            <a:endParaRPr lang="en-US" sz="4950" b="1">
              <a:solidFill>
                <a:srgbClr val="77A1A7">
                  <a:alpha val="100000"/>
                </a:srgbClr>
              </a:solidFill>
              <a:highlight>
                <a:srgbClr val="000000">
                  <a:alpha val="0"/>
                </a:srgbClr>
              </a:highlight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179333" y="2414577"/>
            <a:ext cx="9916132" cy="1798058"/>
          </a:xfrm>
          <a:prstGeom prst="rect">
            <a:avLst/>
          </a:prstGeom>
        </p:spPr>
        <p:txBody>
          <a:bodyPr vert="horz" wrap="square" lIns="114300" tIns="57150" rIns="114300" bIns="57150" rtlCol="0" anchor="t" anchorCtr="0">
            <a:no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sz="4500" b="1" dirty="0">
                <a:solidFill>
                  <a:srgbClr val="1E3739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开发过程回顾</a:t>
            </a:r>
            <a:endParaRPr lang="zh-CN" altLang="en-US" sz="4500" b="1" dirty="0">
              <a:solidFill>
                <a:srgbClr val="1E3739">
                  <a:alpha val="100000"/>
                </a:srgb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5976307" y="436217"/>
            <a:ext cx="3926719" cy="1842306"/>
          </a:xfrm>
          <a:prstGeom prst="rect">
            <a:avLst/>
          </a:prstGeom>
        </p:spPr>
        <p:txBody>
          <a:bodyPr vert="horz" wrap="square" lIns="114300" tIns="57150" rIns="114300" bIns="57150" rtlCol="0" anchor="b" anchorCtr="0">
            <a:normAutofit/>
          </a:bodyPr>
          <a:lstStyle/>
          <a:p>
            <a:pPr algn="r">
              <a:lnSpc>
                <a:spcPct val="120000"/>
              </a:lnSpc>
            </a:pPr>
            <a:r>
              <a:rPr lang="en-US" sz="4950" b="1">
                <a:solidFill>
                  <a:srgbClr val="77A1A7">
                    <a:alpha val="100000"/>
                  </a:srgbClr>
                </a:solidFill>
                <a:highlight>
                  <a:srgbClr val="000000">
                    <a:alpha val="0"/>
                  </a:srgbClr>
                </a:highligh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PART</a:t>
            </a:r>
            <a:endParaRPr lang="en-US" sz="4950" b="1">
              <a:solidFill>
                <a:srgbClr val="77A1A7">
                  <a:alpha val="100000"/>
                </a:srgbClr>
              </a:solidFill>
              <a:highlight>
                <a:srgbClr val="000000">
                  <a:alpha val="0"/>
                </a:srgbClr>
              </a:highlight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143000" y="609600"/>
            <a:ext cx="6097656" cy="7070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40000"/>
              </a:lnSpc>
            </a:pPr>
            <a:r>
              <a:rPr lang="zh-CN" altLang="en-US" sz="3200" b="1" dirty="0">
                <a:solidFill>
                  <a:schemeClr val="dk2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团队成员分工</a:t>
            </a:r>
            <a:endParaRPr lang="en-US" altLang="zh-CN" sz="3200" b="1" dirty="0">
              <a:solidFill>
                <a:schemeClr val="dk2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85800" y="1600200"/>
            <a:ext cx="6857172" cy="1135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产品经理：周昊宇          测试：杜鹏柏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开发：郭晶鑫      吴家豪      徐若凡      陈伟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685800" y="950456"/>
            <a:ext cx="655320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1F1F1F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8.26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1F1F1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F1F1F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小组分工、讨论，确定小程序主题、需求以及功能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1F1F1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1F1F1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1F1F1F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8.27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1F1F1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F1F1F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开发实现小程序核心功能：数字游戏模式完成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1F1F1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F1F1F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小组讨论后续可增加实现的功能：背景音乐、背景图片、其他游戏模式等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1F1F1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1F1F1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1F1F1F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8.28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1F1F1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F1F1F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开发进一步完善小程序。增加了背景音乐与图片，增加了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1F1F1F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3*3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F1F1F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的图片游戏模式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1F1F1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1F1F1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1F1F1F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8.29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1F1F1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>
                <a:solidFill>
                  <a:srgbClr val="1F1F1F"/>
                </a:solidFill>
                <a:latin typeface="Calibri" panose="020F0502020204030204"/>
                <a:ea typeface="宋体" panose="02010600030101010101" pitchFamily="2" charset="-122"/>
              </a:rPr>
              <a:t>在</a:t>
            </a:r>
            <a:r>
              <a:rPr lang="en-US" altLang="zh-CN" dirty="0">
                <a:solidFill>
                  <a:srgbClr val="1F1F1F"/>
                </a:solidFill>
                <a:latin typeface="Calibri" panose="020F0502020204030204"/>
                <a:ea typeface="宋体" panose="02010600030101010101" pitchFamily="2" charset="-122"/>
              </a:rPr>
              <a:t>3*3</a:t>
            </a:r>
            <a:r>
              <a:rPr lang="zh-CN" altLang="en-US" dirty="0">
                <a:solidFill>
                  <a:srgbClr val="1F1F1F"/>
                </a:solidFill>
                <a:latin typeface="Calibri" panose="020F0502020204030204"/>
                <a:ea typeface="宋体" panose="02010600030101010101" pitchFamily="2" charset="-122"/>
              </a:rPr>
              <a:t>的图片游戏模式基础上，增加了</a:t>
            </a:r>
            <a:r>
              <a:rPr lang="en-US" altLang="zh-CN" dirty="0">
                <a:solidFill>
                  <a:srgbClr val="1F1F1F"/>
                </a:solidFill>
                <a:latin typeface="Calibri" panose="020F0502020204030204"/>
                <a:ea typeface="宋体" panose="02010600030101010101" pitchFamily="2" charset="-122"/>
              </a:rPr>
              <a:t>4*4</a:t>
            </a:r>
            <a:r>
              <a:rPr lang="zh-CN" altLang="en-US" dirty="0">
                <a:solidFill>
                  <a:srgbClr val="1F1F1F"/>
                </a:solidFill>
                <a:latin typeface="Calibri" panose="020F0502020204030204"/>
                <a:ea typeface="宋体" panose="02010600030101010101" pitchFamily="2" charset="-122"/>
              </a:rPr>
              <a:t>、</a:t>
            </a:r>
            <a:r>
              <a:rPr lang="en-US" altLang="zh-CN" dirty="0">
                <a:solidFill>
                  <a:srgbClr val="1F1F1F"/>
                </a:solidFill>
                <a:latin typeface="Calibri" panose="020F0502020204030204"/>
                <a:ea typeface="宋体" panose="02010600030101010101" pitchFamily="2" charset="-122"/>
              </a:rPr>
              <a:t>5*5</a:t>
            </a:r>
            <a:r>
              <a:rPr lang="zh-CN" altLang="en-US" dirty="0">
                <a:solidFill>
                  <a:srgbClr val="1F1F1F"/>
                </a:solidFill>
                <a:latin typeface="Calibri" panose="020F0502020204030204"/>
                <a:ea typeface="宋体" panose="02010600030101010101" pitchFamily="2" charset="-122"/>
              </a:rPr>
              <a:t>的图片模式，同时增加了自选图片模式，支持玩家自己上传图片进行游戏</a:t>
            </a:r>
            <a:endParaRPr lang="en-US" altLang="zh-CN" dirty="0">
              <a:solidFill>
                <a:srgbClr val="1F1F1F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1F1F1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dirty="0">
                <a:solidFill>
                  <a:srgbClr val="1F1F1F"/>
                </a:solidFill>
                <a:latin typeface="Calibri" panose="020F0502020204030204"/>
                <a:ea typeface="宋体" panose="02010600030101010101" pitchFamily="2" charset="-122"/>
              </a:rPr>
              <a:t>8.30</a:t>
            </a:r>
            <a:endParaRPr lang="en-US" altLang="zh-CN" dirty="0">
              <a:solidFill>
                <a:srgbClr val="1F1F1F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F1F1F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进行产品功能测试，舍弃了限时、限步数等游戏功能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1F1F1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dirty="0">
              <a:solidFill>
                <a:srgbClr val="1F1F1F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1F1F1F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8.31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1F1F1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>
                <a:solidFill>
                  <a:srgbClr val="1F1F1F"/>
                </a:solidFill>
                <a:latin typeface="Calibri" panose="020F0502020204030204"/>
                <a:ea typeface="宋体" panose="02010600030101010101" pitchFamily="2" charset="-122"/>
              </a:rPr>
              <a:t>发布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1F1F1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85800" y="206960"/>
            <a:ext cx="6097656" cy="7070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4E797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项目日历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4E797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0*0*0*0"/>
</p:tagLst>
</file>

<file path=ppt/tags/tag2.xml><?xml version="1.0" encoding="utf-8"?>
<p:tagLst xmlns:p="http://schemas.openxmlformats.org/presentationml/2006/main">
  <p:tag name="commondata" val="eyJoZGlkIjoiOTI4ZDA0OGE0YjBkNGQyMTk2NDRlNjY1ZTBmNzFjZTAifQ=="/>
</p:tagLst>
</file>

<file path=ppt/theme/theme1.xml><?xml version="1.0" encoding="utf-8"?>
<a:theme xmlns:a="http://schemas.openxmlformats.org/drawingml/2006/main" name="Office Theme">
  <a:themeElements>
    <a:clrScheme name="Office">
      <a:dk1>
        <a:srgbClr val="1F1F1F"/>
      </a:dk1>
      <a:lt1>
        <a:srgbClr val="D2EBEC"/>
      </a:lt1>
      <a:dk2>
        <a:srgbClr val="4E7971"/>
      </a:dk2>
      <a:lt2>
        <a:srgbClr val="B6D4D5"/>
      </a:lt2>
      <a:accent1>
        <a:srgbClr val="59AE93"/>
      </a:accent1>
      <a:accent2>
        <a:srgbClr val="59AE93"/>
      </a:accent2>
      <a:accent3>
        <a:srgbClr val="4EA187"/>
      </a:accent3>
      <a:accent4>
        <a:srgbClr val="4A957D"/>
      </a:accent4>
      <a:accent5>
        <a:srgbClr val="37896F"/>
      </a:accent5>
      <a:accent6>
        <a:srgbClr val="378069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1308</Words>
  <Application>WPS 演示</Application>
  <PresentationFormat>宽屏</PresentationFormat>
  <Paragraphs>150</Paragraphs>
  <Slides>17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6" baseType="lpstr">
      <vt:lpstr>Arial</vt:lpstr>
      <vt:lpstr>宋体</vt:lpstr>
      <vt:lpstr>Wingdings</vt:lpstr>
      <vt:lpstr>微软雅黑</vt:lpstr>
      <vt:lpstr>Arial</vt:lpstr>
      <vt:lpstr>Calibri</vt:lpstr>
      <vt:lpstr>Arial Unicode MS</vt:lpstr>
      <vt:lpstr>汉仪晓波折纸体简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WPS_1664888795</cp:lastModifiedBy>
  <cp:revision>7</cp:revision>
  <dcterms:created xsi:type="dcterms:W3CDTF">2006-08-16T00:00:00Z</dcterms:created>
  <dcterms:modified xsi:type="dcterms:W3CDTF">2024-08-30T14:30:32Z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D1D329A0D3B74BBF80536E9E279B2D10_12</vt:lpwstr>
  </property>
  <property fmtid="{D5CDD505-2E9C-101B-9397-08002B2CF9AE}" pid="3" name="KSOProductBuildVer">
    <vt:lpwstr>2052-12.1.0.17827</vt:lpwstr>
  </property>
</Properties>
</file>

<file path=docProps/thumbnail.jpeg>
</file>